
<file path=[Content_Types].xml><?xml version="1.0" encoding="utf-8"?>
<Types xmlns="http://schemas.openxmlformats.org/package/2006/content-types">
  <Default Extension="aac" ContentType="audio/aac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</p:sldMasterIdLst>
  <p:notesMasterIdLst>
    <p:notesMasterId r:id="rId40"/>
  </p:notes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7" r:id="rId9"/>
    <p:sldId id="268" r:id="rId10"/>
    <p:sldId id="269" r:id="rId11"/>
    <p:sldId id="264" r:id="rId12"/>
    <p:sldId id="297" r:id="rId13"/>
    <p:sldId id="298" r:id="rId14"/>
    <p:sldId id="299" r:id="rId15"/>
    <p:sldId id="271" r:id="rId16"/>
    <p:sldId id="296" r:id="rId17"/>
    <p:sldId id="300" r:id="rId18"/>
    <p:sldId id="270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1" r:id="rId31"/>
    <p:sldId id="287" r:id="rId32"/>
    <p:sldId id="288" r:id="rId33"/>
    <p:sldId id="286" r:id="rId34"/>
    <p:sldId id="289" r:id="rId35"/>
    <p:sldId id="290" r:id="rId36"/>
    <p:sldId id="292" r:id="rId37"/>
    <p:sldId id="293" r:id="rId38"/>
    <p:sldId id="274" r:id="rId3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jllMOD7uPcCESBxo2+VIRsaIrH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99" autoAdjust="0"/>
  </p:normalViewPr>
  <p:slideViewPr>
    <p:cSldViewPr snapToGrid="0"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476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164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935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771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3514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218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8" name="Google Shape;2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2.aac"/><Relationship Id="rId1" Type="http://schemas.microsoft.com/office/2007/relationships/media" Target="../media/media12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4.aac"/><Relationship Id="rId1" Type="http://schemas.microsoft.com/office/2007/relationships/media" Target="../media/media14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7.aac"/><Relationship Id="rId1" Type="http://schemas.microsoft.com/office/2007/relationships/media" Target="../media/media17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8.aac"/><Relationship Id="rId1" Type="http://schemas.microsoft.com/office/2007/relationships/media" Target="../media/media18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9.aac"/><Relationship Id="rId1" Type="http://schemas.microsoft.com/office/2007/relationships/media" Target="../media/media19.aac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20.aac"/><Relationship Id="rId1" Type="http://schemas.microsoft.com/office/2007/relationships/media" Target="../media/media20.aac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358003" y="2651404"/>
            <a:ext cx="8427994" cy="2359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mbria"/>
              <a:buNone/>
            </a:pPr>
            <a:r>
              <a:rPr lang="ru-RU" sz="27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Иллюстрированное пособие для педагогов</a:t>
            </a:r>
            <a:br>
              <a:rPr lang="ru-RU" sz="27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7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по ознакомлению старших дошкольников</a:t>
            </a:r>
            <a:br>
              <a:rPr lang="ru-RU" sz="27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7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с литературным произведением </a:t>
            </a:r>
            <a:br>
              <a:rPr lang="ru-RU" sz="27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700" b="1" i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Татьяны Александровой</a:t>
            </a:r>
            <a:br>
              <a:rPr lang="ru-RU" sz="27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3300" b="1" i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«Домовенок Кузька»</a:t>
            </a:r>
            <a:endParaRPr sz="2700" b="1" i="1" dirty="0">
              <a:solidFill>
                <a:srgbClr val="00206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4575608" y="5111931"/>
            <a:ext cx="3549489" cy="74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ru-RU" sz="1600" b="1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 b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Разработал учитель - логопед:</a:t>
            </a:r>
            <a:endParaRPr sz="1600" b="1" dirty="0">
              <a:solidFill>
                <a:schemeClr val="tx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Лактионова Анастасия 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6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Владимировна</a:t>
            </a:r>
            <a:endParaRPr sz="16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4793647" y="210626"/>
            <a:ext cx="3260158" cy="92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000" b="1" i="0" u="none" strike="noStrike" cap="none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Департамент образования и науки города Москвы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ru-RU" sz="2000" b="1" dirty="0">
              <a:solidFill>
                <a:schemeClr val="bg1"/>
              </a:solidFill>
              <a:latin typeface="Cambria"/>
              <a:ea typeface="Cambria"/>
              <a:sym typeface="Cambr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000" b="1" dirty="0">
                <a:solidFill>
                  <a:schemeClr val="bg1"/>
                </a:solidFill>
                <a:latin typeface="Cambria"/>
                <a:ea typeface="Cambria"/>
                <a:sym typeface="Cambria"/>
              </a:rPr>
              <a:t>Южный административный  округ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358003" y="1478958"/>
            <a:ext cx="7100668" cy="61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61719" y="402214"/>
            <a:ext cx="34310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Clr>
                <a:prstClr val="black"/>
              </a:buClr>
              <a:buSzPts val="1600"/>
            </a:pPr>
            <a:r>
              <a:rPr lang="ru-RU" sz="2000" dirty="0">
                <a:solidFill>
                  <a:prstClr val="black"/>
                </a:solidFill>
                <a:latin typeface="Cambria"/>
                <a:ea typeface="Cambria"/>
                <a:cs typeface="Cambria"/>
                <a:sym typeface="Cambria"/>
              </a:rPr>
              <a:t>Государственное </a:t>
            </a:r>
          </a:p>
          <a:p>
            <a:pPr lvl="0" algn="ctr">
              <a:lnSpc>
                <a:spcPct val="90000"/>
              </a:lnSpc>
              <a:buClr>
                <a:prstClr val="black"/>
              </a:buClr>
              <a:buSzPts val="1600"/>
            </a:pPr>
            <a:r>
              <a:rPr lang="ru-RU" sz="2000" dirty="0">
                <a:solidFill>
                  <a:prstClr val="black"/>
                </a:solidFill>
                <a:latin typeface="Cambria"/>
                <a:ea typeface="Cambria"/>
                <a:cs typeface="Cambria"/>
                <a:sym typeface="Cambria"/>
              </a:rPr>
              <a:t>бюджетное </a:t>
            </a:r>
          </a:p>
          <a:p>
            <a:pPr lvl="0" algn="ctr">
              <a:lnSpc>
                <a:spcPct val="90000"/>
              </a:lnSpc>
              <a:buClr>
                <a:prstClr val="black"/>
              </a:buClr>
              <a:buSzPts val="1600"/>
            </a:pPr>
            <a:r>
              <a:rPr lang="ru-RU" sz="2000" dirty="0">
                <a:solidFill>
                  <a:prstClr val="black"/>
                </a:solidFill>
                <a:latin typeface="Cambria"/>
                <a:ea typeface="Cambria"/>
                <a:cs typeface="Cambria"/>
                <a:sym typeface="Cambria"/>
              </a:rPr>
              <a:t>общеобразовательное </a:t>
            </a:r>
          </a:p>
          <a:p>
            <a:pPr lvl="0" algn="ctr">
              <a:lnSpc>
                <a:spcPct val="90000"/>
              </a:lnSpc>
              <a:buClr>
                <a:prstClr val="black"/>
              </a:buClr>
              <a:buSzPts val="1600"/>
            </a:pPr>
            <a:r>
              <a:rPr lang="ru-RU" sz="2000" dirty="0">
                <a:solidFill>
                  <a:prstClr val="black"/>
                </a:solidFill>
                <a:latin typeface="Cambria"/>
                <a:ea typeface="Cambria"/>
                <a:cs typeface="Cambria"/>
                <a:sym typeface="Cambria"/>
              </a:rPr>
              <a:t>учреждение </a:t>
            </a:r>
            <a:endParaRPr lang="ru-RU" sz="2000" dirty="0"/>
          </a:p>
          <a:p>
            <a:pPr lvl="0" algn="ctr">
              <a:lnSpc>
                <a:spcPct val="90000"/>
              </a:lnSpc>
              <a:buClr>
                <a:prstClr val="black"/>
              </a:buClr>
              <a:buSzPts val="1600"/>
            </a:pPr>
            <a:r>
              <a:rPr lang="ru-RU" sz="2000" dirty="0">
                <a:solidFill>
                  <a:prstClr val="black"/>
                </a:solidFill>
                <a:latin typeface="Cambria"/>
                <a:ea typeface="Cambria"/>
                <a:cs typeface="Cambria"/>
                <a:sym typeface="Cambria"/>
              </a:rPr>
              <a:t>города Москвы </a:t>
            </a:r>
          </a:p>
          <a:p>
            <a:pPr lvl="0" algn="ctr">
              <a:lnSpc>
                <a:spcPct val="90000"/>
              </a:lnSpc>
              <a:buClr>
                <a:prstClr val="black"/>
              </a:buClr>
              <a:buSzPts val="1600"/>
            </a:pPr>
            <a:r>
              <a:rPr lang="ru-RU" sz="2000" b="1" dirty="0">
                <a:solidFill>
                  <a:prstClr val="black"/>
                </a:solidFill>
                <a:latin typeface="Cambria"/>
                <a:ea typeface="Cambria"/>
                <a:cs typeface="Cambria"/>
                <a:sym typeface="Cambria"/>
              </a:rPr>
              <a:t>«Школа №  629»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69A3D9-9F39-9765-6764-85743BD3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" y="3927469"/>
            <a:ext cx="2379757" cy="2930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ей\Desktop\фото кузька\Холодильни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7" y="545358"/>
            <a:ext cx="3692920" cy="5331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ексей\Desktop\фото кузька\игрушк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51" y="2316020"/>
            <a:ext cx="3440302" cy="4005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>
            <a:spLocks noGrp="1"/>
          </p:cNvSpPr>
          <p:nvPr>
            <p:ph type="title"/>
          </p:nvPr>
        </p:nvSpPr>
        <p:spPr>
          <a:xfrm>
            <a:off x="220666" y="517770"/>
            <a:ext cx="8515350" cy="757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mbria"/>
              <a:buNone/>
            </a:pPr>
            <a:r>
              <a:rPr lang="ru-RU" b="1" i="1" dirty="0">
                <a:latin typeface="Cambria"/>
                <a:ea typeface="Cambria"/>
                <a:sym typeface="Cambria"/>
              </a:rPr>
              <a:t>Другие г</a:t>
            </a:r>
            <a:r>
              <a:rPr lang="ru-RU" sz="4000" b="1" i="1" dirty="0">
                <a:latin typeface="Cambria"/>
                <a:ea typeface="Cambria"/>
                <a:sym typeface="Cambria"/>
              </a:rPr>
              <a:t>ерои сказочной повести </a:t>
            </a:r>
            <a:endParaRPr dirty="0"/>
          </a:p>
        </p:txBody>
      </p:sp>
      <p:pic>
        <p:nvPicPr>
          <p:cNvPr id="3074" name="Picture 2" descr="C:\Users\Алексей\Desktop\фото кузька\Животны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54" y="1449181"/>
            <a:ext cx="3569950" cy="4559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лексей\Desktop\фото кузька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05" y="2369579"/>
            <a:ext cx="3062718" cy="3970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43EDB-A50F-0A1C-6B3E-658C17FC9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983" y="1479535"/>
            <a:ext cx="3588260" cy="480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C3B318-913E-3C14-F2DF-0DE8E7878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57" y="570498"/>
            <a:ext cx="3419410" cy="4964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152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A51AF3-3102-DB89-7746-E107DC71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687" y="2790104"/>
            <a:ext cx="3518164" cy="3586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50F300-8CF7-3B23-B300-345E29D86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49" y="442151"/>
            <a:ext cx="3849557" cy="4486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0997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282126-C042-278D-101C-AED1D62DD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97" y="594615"/>
            <a:ext cx="4091697" cy="3811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B0ABE0-E3D3-5B50-61FA-C59D47D6A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490" y="1973707"/>
            <a:ext cx="3113654" cy="4293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146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4520483" y="-180304"/>
            <a:ext cx="3522742" cy="83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ru-RU" b="1" i="1" dirty="0">
                <a:latin typeface="Cambria"/>
                <a:ea typeface="Cambria"/>
                <a:cs typeface="Cambria"/>
                <a:sym typeface="Cambria"/>
              </a:rPr>
              <a:t>Баба Яга</a:t>
            </a:r>
            <a:endParaRPr dirty="0"/>
          </a:p>
        </p:txBody>
      </p:sp>
      <p:pic>
        <p:nvPicPr>
          <p:cNvPr id="3074" name="Picture 2" descr="C:\Users\Алексей\Desktop\фото кузька\баба яга крадет сунду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76" y="2355443"/>
            <a:ext cx="3804846" cy="3923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ексей\Desktop\фото кузька\Встреча с бабой яго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78" y="656442"/>
            <a:ext cx="3645458" cy="3113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4520483" y="-180304"/>
            <a:ext cx="3522742" cy="83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ru-RU" b="1" i="1" dirty="0">
                <a:latin typeface="Cambria"/>
                <a:ea typeface="Cambria"/>
                <a:cs typeface="Cambria"/>
                <a:sym typeface="Cambria"/>
              </a:rPr>
              <a:t>Баба Яга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466778-2A63-522A-EEF9-5C51E919B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72" y="966651"/>
            <a:ext cx="4258764" cy="5199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610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4572001" y="68564"/>
            <a:ext cx="3586950" cy="436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ru-RU" sz="1800" b="1" i="1" dirty="0">
                <a:solidFill>
                  <a:schemeClr val="bg1"/>
                </a:solidFill>
              </a:rPr>
              <a:t>Что такое литературная викторина?</a:t>
            </a:r>
            <a:endParaRPr sz="1800" b="1" i="1" dirty="0">
              <a:solidFill>
                <a:schemeClr val="bg1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018F4D1-94C3-88A8-4F0B-B77F8EC8F97E}"/>
              </a:ext>
            </a:extLst>
          </p:cNvPr>
          <p:cNvSpPr/>
          <p:nvPr/>
        </p:nvSpPr>
        <p:spPr>
          <a:xfrm>
            <a:off x="4572000" y="3857898"/>
            <a:ext cx="940526" cy="827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E6154E-A47A-1648-E5DF-76F91112CC33}"/>
              </a:ext>
            </a:extLst>
          </p:cNvPr>
          <p:cNvSpPr txBox="1"/>
          <p:nvPr/>
        </p:nvSpPr>
        <p:spPr>
          <a:xfrm>
            <a:off x="779417" y="1445623"/>
            <a:ext cx="758516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dirty="0"/>
              <a:t>это игра в ответы на вопросы;</a:t>
            </a:r>
          </a:p>
          <a:p>
            <a:pPr algn="just"/>
            <a:endParaRPr lang="ru-RU" sz="28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dirty="0"/>
              <a:t>внимательные и эрудированные участники по достоинству смогут определить свои знания;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dirty="0"/>
              <a:t> нажмите на значок            и вы услышите правильный ответ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2800" dirty="0"/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Желаем удачи!  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3DEB3C-5052-1D03-DDCB-350BE63EE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904" y="600892"/>
            <a:ext cx="1397679" cy="17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6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3DDD29AD-0DFF-4E26-8B68-DFD84EA0A117}"/>
              </a:ext>
            </a:extLst>
          </p:cNvPr>
          <p:cNvSpPr/>
          <p:nvPr/>
        </p:nvSpPr>
        <p:spPr>
          <a:xfrm>
            <a:off x="4022591" y="5193313"/>
            <a:ext cx="1016809" cy="77506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1.Сколько лет было Кузьке?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1197735" y="4026795"/>
            <a:ext cx="2408349" cy="12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679211"/>
            <a:ext cx="24257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97" y="4026795"/>
            <a:ext cx="24257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51250" y="4374532"/>
            <a:ext cx="18582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100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18855" y="2967335"/>
            <a:ext cx="19062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 веков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84055" y="4328254"/>
            <a:ext cx="14357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 лет</a:t>
            </a:r>
          </a:p>
        </p:txBody>
      </p:sp>
      <p:pic>
        <p:nvPicPr>
          <p:cNvPr id="2" name="28 янв., 12.14_">
            <a:hlinkClick r:id="" action="ppaction://media"/>
            <a:extLst>
              <a:ext uri="{FF2B5EF4-FFF2-40B4-BE49-F238E27FC236}">
                <a16:creationId xmlns:a16="http://schemas.microsoft.com/office/drawing/2014/main" id="{8802F202-B8A7-3B3B-F14F-97DF79808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4981" y="5251880"/>
            <a:ext cx="651819" cy="651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2.Какого цвета у Кузьки были волосы?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1197735" y="4026795"/>
            <a:ext cx="2408349" cy="12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64" y="2679211"/>
            <a:ext cx="4172756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97" y="4026795"/>
            <a:ext cx="24257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9990" y="4374532"/>
            <a:ext cx="19207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черные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52432" y="2967335"/>
            <a:ext cx="36391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светло - русые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7735" y="4328254"/>
            <a:ext cx="25242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рыжие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EFD1025-3FF3-2BC0-3757-817FF8A3426D}"/>
              </a:ext>
            </a:extLst>
          </p:cNvPr>
          <p:cNvSpPr/>
          <p:nvPr/>
        </p:nvSpPr>
        <p:spPr>
          <a:xfrm>
            <a:off x="4223657" y="5276045"/>
            <a:ext cx="1105989" cy="8983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29 янв., 18.56​">
            <a:hlinkClick r:id="" action="ppaction://media"/>
            <a:extLst>
              <a:ext uri="{FF2B5EF4-FFF2-40B4-BE49-F238E27FC236}">
                <a16:creationId xmlns:a16="http://schemas.microsoft.com/office/drawing/2014/main" id="{1D6EE5C5-0F1B-69A0-7A06-3A5C04C81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6242" y="5420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2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4447149" y="-64394"/>
            <a:ext cx="3876541" cy="76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mbria"/>
              <a:buNone/>
            </a:pPr>
            <a:r>
              <a:rPr lang="ru-RU" sz="3000" b="1" i="1" dirty="0">
                <a:latin typeface="Cambria"/>
                <a:ea typeface="Cambria"/>
                <a:cs typeface="Cambria"/>
                <a:sym typeface="Cambria"/>
              </a:rPr>
              <a:t>Цель проекта:</a:t>
            </a:r>
            <a:endParaRPr sz="3000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2"/>
          <p:cNvSpPr txBox="1">
            <a:spLocks noGrp="1"/>
          </p:cNvSpPr>
          <p:nvPr>
            <p:ph idx="1"/>
          </p:nvPr>
        </p:nvSpPr>
        <p:spPr>
          <a:xfrm>
            <a:off x="592429" y="986977"/>
            <a:ext cx="8300770" cy="105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с</a:t>
            </a:r>
            <a:r>
              <a:rPr lang="ru-RU" sz="2400" dirty="0">
                <a:latin typeface="Cambria"/>
                <a:ea typeface="Cambria"/>
                <a:cs typeface="Cambria"/>
                <a:sym typeface="Cambria"/>
              </a:rPr>
              <a:t>оздание образовательных материалов для формирования читательского интереса детей старшего дошкольного возраста</a:t>
            </a:r>
            <a:endParaRPr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79775" y="1917713"/>
            <a:ext cx="8894299" cy="76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mbria"/>
              <a:buNone/>
            </a:pPr>
            <a:r>
              <a:rPr lang="ru-RU" sz="3000" b="1" i="1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Задачи проекта:</a:t>
            </a:r>
            <a:endParaRPr sz="30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592429" y="2888521"/>
            <a:ext cx="7868992" cy="369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Создание условий для поддержки инициативы и самостоятельности детей, развитие воображения и творческой активности</a:t>
            </a:r>
            <a:endParaRPr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Реализация задач речевого развития в процессе ознакомления дошкольников с художественной литературой, развитие общения и взаимодействия ребенка со взрослыми и сверстниками</a:t>
            </a:r>
            <a:endParaRPr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Формирование эстетического отношения к окружающему миру, стимулирование сопереживания персонажам художественных произведений</a:t>
            </a:r>
            <a:endParaRPr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Развитие социального и эмоционального интеллекта воспитанников</a:t>
            </a:r>
            <a:endParaRPr sz="1800"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Знакомство с детской литературой, формирование читательского интереса у детей старшего дошкольного возраста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3.Какое лицо было у Кузьки?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1197735" y="4026795"/>
            <a:ext cx="3129566" cy="12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91" y="2150437"/>
            <a:ext cx="4172756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97" y="4026795"/>
            <a:ext cx="24257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85338" y="4374532"/>
            <a:ext cx="21900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угрюмое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2585" y="2461479"/>
            <a:ext cx="27655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солнечное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7735" y="4328254"/>
            <a:ext cx="31295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грустное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932CA9-F0A1-47F9-E45E-4A1302F49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375" y="5189398"/>
            <a:ext cx="1121761" cy="920576"/>
          </a:xfrm>
          <a:prstGeom prst="rect">
            <a:avLst/>
          </a:prstGeom>
        </p:spPr>
      </p:pic>
      <p:pic>
        <p:nvPicPr>
          <p:cNvPr id="13" name="29 янв., 19.31_">
            <a:hlinkClick r:id="" action="ppaction://media"/>
            <a:extLst>
              <a:ext uri="{FF2B5EF4-FFF2-40B4-BE49-F238E27FC236}">
                <a16:creationId xmlns:a16="http://schemas.microsoft.com/office/drawing/2014/main" id="{2A7163F2-F7FA-1C42-5F0E-F792DCFD9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9817" y="5344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8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4.Какие отличительные черты были в разговорной речи у Кузьки?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53792" y="4371702"/>
            <a:ext cx="3695285" cy="1733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2" y="2055223"/>
            <a:ext cx="2910625" cy="137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90" y="1781408"/>
            <a:ext cx="4219799" cy="379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46973" y="2373808"/>
            <a:ext cx="343803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</a:t>
            </a:r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зобилие </a:t>
            </a:r>
          </a:p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старорусских фраз,</a:t>
            </a:r>
          </a:p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поговорок </a:t>
            </a:r>
          </a:p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пословиц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773" y="2390482"/>
            <a:ext cx="28066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краткость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266" y="4880853"/>
            <a:ext cx="388879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неграмотность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ACF254-589A-2E10-8187-306E908AB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108" y="5459364"/>
            <a:ext cx="1121761" cy="920576"/>
          </a:xfrm>
          <a:prstGeom prst="rect">
            <a:avLst/>
          </a:prstGeom>
        </p:spPr>
      </p:pic>
      <p:pic>
        <p:nvPicPr>
          <p:cNvPr id="8" name="29 янв., 18.57​">
            <a:hlinkClick r:id="" action="ppaction://media"/>
            <a:extLst>
              <a:ext uri="{FF2B5EF4-FFF2-40B4-BE49-F238E27FC236}">
                <a16:creationId xmlns:a16="http://schemas.microsoft.com/office/drawing/2014/main" id="{A610D632-393B-2484-F7FA-339823836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8188" y="5614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5.Какой по характеру был Кузя?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463638" y="4026794"/>
            <a:ext cx="4391695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6" y="2150437"/>
            <a:ext cx="597579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70" y="4026795"/>
            <a:ext cx="3374265" cy="16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трашный </a:t>
            </a:r>
          </a:p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вредный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71323" y="2461479"/>
            <a:ext cx="49680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милый и капризный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822" y="4106126"/>
            <a:ext cx="38250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аккуратный и обаятельный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06633-4F4E-2A9B-850F-2CFCCDF8D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913" y="5385787"/>
            <a:ext cx="1121761" cy="920576"/>
          </a:xfrm>
          <a:prstGeom prst="rect">
            <a:avLst/>
          </a:prstGeom>
        </p:spPr>
      </p:pic>
      <p:pic>
        <p:nvPicPr>
          <p:cNvPr id="7" name="29 янв., 18.57​(2)">
            <a:hlinkClick r:id="" action="ppaction://media"/>
            <a:extLst>
              <a:ext uri="{FF2B5EF4-FFF2-40B4-BE49-F238E27FC236}">
                <a16:creationId xmlns:a16="http://schemas.microsoft.com/office/drawing/2014/main" id="{D907A865-8712-D9CB-21B1-D870282AA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7673" y="5541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6.Какого цвета была рубашка у Кузьки?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20" y="4026794"/>
            <a:ext cx="2936384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</a:t>
            </a:r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еленая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21816" y="2437334"/>
            <a:ext cx="21435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красная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желтая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C71B96-A7D0-E99B-1F62-580062A8C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119" y="5285192"/>
            <a:ext cx="1121761" cy="920576"/>
          </a:xfrm>
          <a:prstGeom prst="rect">
            <a:avLst/>
          </a:prstGeom>
        </p:spPr>
      </p:pic>
      <p:pic>
        <p:nvPicPr>
          <p:cNvPr id="9" name="29 янв., 18.58​">
            <a:hlinkClick r:id="" action="ppaction://media"/>
            <a:extLst>
              <a:ext uri="{FF2B5EF4-FFF2-40B4-BE49-F238E27FC236}">
                <a16:creationId xmlns:a16="http://schemas.microsoft.com/office/drawing/2014/main" id="{50C6171B-50B2-8CFB-43B1-4D3BE8B5B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131" y="5440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1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7.Из чего были сделаны лапти Кузьки?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4"/>
            <a:ext cx="3065705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из бересты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1598" y="2437334"/>
            <a:ext cx="28039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из соломы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из шерсти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B339BA-C6F8-8CDB-DDCA-B7112C457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908" y="5050090"/>
            <a:ext cx="1121761" cy="920576"/>
          </a:xfrm>
          <a:prstGeom prst="rect">
            <a:avLst/>
          </a:prstGeom>
        </p:spPr>
      </p:pic>
      <p:pic>
        <p:nvPicPr>
          <p:cNvPr id="7" name="29 янв., 18.58​(2)">
            <a:hlinkClick r:id="" action="ppaction://media"/>
            <a:extLst>
              <a:ext uri="{FF2B5EF4-FFF2-40B4-BE49-F238E27FC236}">
                <a16:creationId xmlns:a16="http://schemas.microsoft.com/office/drawing/2014/main" id="{315146F5-1809-0AE8-75A7-FFB2D8D02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995" y="5205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8.Почему Кузька был грязным и взъерошенным?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1056068" y="4026794"/>
            <a:ext cx="3284111" cy="2296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68" y="1625266"/>
            <a:ext cx="2923504" cy="228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97" y="2324523"/>
            <a:ext cx="4345933" cy="351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17453" y="2595633"/>
            <a:ext cx="381267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он часто забирался в дальние места, как и положено домовому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62130" y="1957589"/>
            <a:ext cx="21378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отому</a:t>
            </a:r>
          </a:p>
          <a:p>
            <a:pPr algn="ctr"/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что он </a:t>
            </a:r>
          </a:p>
          <a:p>
            <a:pPr algn="ctr"/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грязнуля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42242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он убегал и прятался от кошки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6A9485-BE89-DA6D-A2CE-EC15F9ACE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579" y="5519527"/>
            <a:ext cx="1121761" cy="920576"/>
          </a:xfrm>
          <a:prstGeom prst="rect">
            <a:avLst/>
          </a:prstGeom>
        </p:spPr>
      </p:pic>
      <p:pic>
        <p:nvPicPr>
          <p:cNvPr id="7" name="29 янв., 18.58​(3)">
            <a:hlinkClick r:id="" action="ppaction://media"/>
            <a:extLst>
              <a:ext uri="{FF2B5EF4-FFF2-40B4-BE49-F238E27FC236}">
                <a16:creationId xmlns:a16="http://schemas.microsoft.com/office/drawing/2014/main" id="{9388568A-9B51-0BA0-1336-8E9340C1B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5726" y="567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9.Какое имя было у девочки?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4"/>
            <a:ext cx="3065705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Марина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4448" y="2437334"/>
            <a:ext cx="1898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Наташа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Глаша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C1A0E1-6D84-B1C1-1C8B-F06F12E7B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282" y="5176354"/>
            <a:ext cx="1121761" cy="920576"/>
          </a:xfrm>
          <a:prstGeom prst="rect">
            <a:avLst/>
          </a:prstGeom>
        </p:spPr>
      </p:pic>
      <p:pic>
        <p:nvPicPr>
          <p:cNvPr id="10" name="29 янв., 18.59​">
            <a:hlinkClick r:id="" action="ppaction://media"/>
            <a:extLst>
              <a:ext uri="{FF2B5EF4-FFF2-40B4-BE49-F238E27FC236}">
                <a16:creationId xmlns:a16="http://schemas.microsoft.com/office/drawing/2014/main" id="{52048462-4C88-358B-46E0-99B441498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5362" y="5352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0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10.Сколько лет было девочке?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4"/>
            <a:ext cx="3065705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 лет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6735" y="2437334"/>
            <a:ext cx="15937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 лет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26CDD9-F6B4-073A-79C0-FC1FD56B8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647" y="5176354"/>
            <a:ext cx="1121761" cy="920576"/>
          </a:xfrm>
          <a:prstGeom prst="rect">
            <a:avLst/>
          </a:prstGeom>
        </p:spPr>
      </p:pic>
      <p:pic>
        <p:nvPicPr>
          <p:cNvPr id="7" name="29 янв., 18.59​(2)">
            <a:hlinkClick r:id="" action="ppaction://media"/>
            <a:extLst>
              <a:ext uri="{FF2B5EF4-FFF2-40B4-BE49-F238E27FC236}">
                <a16:creationId xmlns:a16="http://schemas.microsoft.com/office/drawing/2014/main" id="{92263C6A-9EBB-A28F-8A1C-00514AC67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8964" y="5352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11.Где девочка Наташа нашла Кузьку?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4"/>
            <a:ext cx="3065705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духовке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5648" y="2437334"/>
            <a:ext cx="2755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 веником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 печкой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ADDAD5-DDC4-40E5-CD4F-4460BA8A3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647" y="5005716"/>
            <a:ext cx="1121761" cy="920576"/>
          </a:xfrm>
          <a:prstGeom prst="rect">
            <a:avLst/>
          </a:prstGeom>
        </p:spPr>
      </p:pic>
      <p:pic>
        <p:nvPicPr>
          <p:cNvPr id="7" name="29 янв., 18.59​(3)">
            <a:hlinkClick r:id="" action="ppaction://media"/>
            <a:extLst>
              <a:ext uri="{FF2B5EF4-FFF2-40B4-BE49-F238E27FC236}">
                <a16:creationId xmlns:a16="http://schemas.microsoft.com/office/drawing/2014/main" id="{DE69F5C8-19E6-86A3-39FF-6B7F58392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173" y="5176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12.Где Кузя выбрал место для жилья в комнате девочки?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348508" cy="179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3"/>
            <a:ext cx="3181616" cy="170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50370" y="4242651"/>
            <a:ext cx="31816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ящике для игрушек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9161" y="2437334"/>
            <a:ext cx="28488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под столом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обувном ящике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3C781-0F09-D66B-B738-4F948D5F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4167914" y="5261539"/>
            <a:ext cx="1144355" cy="939118"/>
          </a:xfrm>
          <a:prstGeom prst="rect">
            <a:avLst/>
          </a:prstGeom>
        </p:spPr>
      </p:pic>
      <p:pic>
        <p:nvPicPr>
          <p:cNvPr id="7" name="29 янв., 19.00​">
            <a:hlinkClick r:id="" action="ppaction://media"/>
            <a:extLst>
              <a:ext uri="{FF2B5EF4-FFF2-40B4-BE49-F238E27FC236}">
                <a16:creationId xmlns:a16="http://schemas.microsoft.com/office/drawing/2014/main" id="{A1B1C0C9-F2B2-87A5-F713-C52675598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3219" y="5426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571999" y="-270456"/>
            <a:ext cx="3657601" cy="119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mbria"/>
              <a:buNone/>
            </a:pPr>
            <a:r>
              <a:rPr lang="ru-RU" sz="3000" b="1" i="1" dirty="0">
                <a:latin typeface="Cambria"/>
                <a:ea typeface="Cambria"/>
                <a:cs typeface="Cambria"/>
                <a:sym typeface="Cambria"/>
              </a:rPr>
              <a:t>Цель занятия:</a:t>
            </a:r>
            <a:endParaRPr sz="3000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5"/>
          <p:cNvSpPr txBox="1">
            <a:spLocks noGrp="1"/>
          </p:cNvSpPr>
          <p:nvPr>
            <p:ph idx="1"/>
          </p:nvPr>
        </p:nvSpPr>
        <p:spPr>
          <a:xfrm>
            <a:off x="250799" y="986978"/>
            <a:ext cx="8642400" cy="884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п</a:t>
            </a:r>
            <a:r>
              <a:rPr lang="ru-RU" sz="2400" dirty="0">
                <a:latin typeface="Cambria"/>
                <a:ea typeface="Cambria"/>
                <a:cs typeface="Cambria"/>
                <a:sym typeface="Cambria"/>
              </a:rPr>
              <a:t>риобщение детей старшего дошкольного возраста </a:t>
            </a:r>
            <a:br>
              <a:rPr lang="ru-RU" sz="2400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2400" dirty="0">
                <a:latin typeface="Cambria"/>
                <a:ea typeface="Cambria"/>
                <a:cs typeface="Cambria"/>
                <a:sym typeface="Cambria"/>
              </a:rPr>
              <a:t>к чтению художественной литературы</a:t>
            </a:r>
            <a:endParaRPr dirty="0"/>
          </a:p>
        </p:txBody>
      </p:sp>
      <p:sp>
        <p:nvSpPr>
          <p:cNvPr id="115" name="Google Shape;115;p5"/>
          <p:cNvSpPr txBox="1"/>
          <p:nvPr/>
        </p:nvSpPr>
        <p:spPr>
          <a:xfrm>
            <a:off x="249701" y="2050995"/>
            <a:ext cx="8534081" cy="76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mbria"/>
              <a:buNone/>
            </a:pPr>
            <a:r>
              <a:rPr lang="ru-RU" sz="3000" b="1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Задачи занятия:</a:t>
            </a:r>
            <a:endParaRPr sz="30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6" name="Google Shape;116;p5"/>
          <p:cNvSpPr txBox="1"/>
          <p:nvPr/>
        </p:nvSpPr>
        <p:spPr>
          <a:xfrm>
            <a:off x="978795" y="3101584"/>
            <a:ext cx="7315200" cy="264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Познакомить с главными героями произведения</a:t>
            </a:r>
            <a:endParaRPr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Формировать умение</a:t>
            </a:r>
            <a:r>
              <a:rPr lang="ru-RU" sz="2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понимать и оценивать характер героев</a:t>
            </a:r>
            <a:endParaRPr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Учить прослеживать сюжетную линию и сопереживать персонажам</a:t>
            </a:r>
            <a:endParaRPr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Воспитывать интерес к данной книге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13.Сколько лет было девочке?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4"/>
            <a:ext cx="3065705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 лет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6735" y="2437334"/>
            <a:ext cx="15937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 лет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9DD72C-90AB-CE73-1B42-19E636F7B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255" y="5084895"/>
            <a:ext cx="1121761" cy="920576"/>
          </a:xfrm>
          <a:prstGeom prst="rect">
            <a:avLst/>
          </a:prstGeom>
        </p:spPr>
      </p:pic>
      <p:pic>
        <p:nvPicPr>
          <p:cNvPr id="8" name="29 янв., 18.59​(2)">
            <a:hlinkClick r:id="" action="ppaction://media"/>
            <a:extLst>
              <a:ext uri="{FF2B5EF4-FFF2-40B4-BE49-F238E27FC236}">
                <a16:creationId xmlns:a16="http://schemas.microsoft.com/office/drawing/2014/main" id="{4DAE8C3C-D3C1-7333-C810-225B06F17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1768" y="5240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5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14.Что умел делать сундук Кузьки?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95256" y="4026794"/>
            <a:ext cx="3654771" cy="1797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46" y="1836706"/>
            <a:ext cx="4121229" cy="198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4"/>
            <a:ext cx="3065705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исчезать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8829" y="2230700"/>
            <a:ext cx="3278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вырастать и </a:t>
            </a:r>
          </a:p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уменьшаться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8250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рассказывать сказки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B9C793-D318-D664-DE76-06DDD62F8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104841"/>
            <a:ext cx="1121761" cy="920576"/>
          </a:xfrm>
          <a:prstGeom prst="rect">
            <a:avLst/>
          </a:prstGeom>
        </p:spPr>
      </p:pic>
      <p:pic>
        <p:nvPicPr>
          <p:cNvPr id="9" name="29 янв., 19.01​">
            <a:hlinkClick r:id="" action="ppaction://media"/>
            <a:extLst>
              <a:ext uri="{FF2B5EF4-FFF2-40B4-BE49-F238E27FC236}">
                <a16:creationId xmlns:a16="http://schemas.microsoft.com/office/drawing/2014/main" id="{25D56B13-5A5B-C8C4-BC71-2ECA94A4C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8080" y="5254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15.Почему Кузька оказался в лесу?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3232758" y="4243588"/>
            <a:ext cx="2653118" cy="183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81" y="1953555"/>
            <a:ext cx="2820336" cy="222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652" y="1865644"/>
            <a:ext cx="3065705" cy="224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3742" y="2122605"/>
            <a:ext cx="31816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он заблудился в лесу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5359" y="2090521"/>
            <a:ext cx="21675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его </a:t>
            </a:r>
          </a:p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выгнали</a:t>
            </a:r>
          </a:p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из дома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75947" y="4559969"/>
            <a:ext cx="317712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его дом сгорел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208A52-9284-18D7-2E97-5DAF2D55C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549" y="5006517"/>
            <a:ext cx="1121761" cy="920576"/>
          </a:xfrm>
          <a:prstGeom prst="rect">
            <a:avLst/>
          </a:prstGeom>
        </p:spPr>
      </p:pic>
      <p:pic>
        <p:nvPicPr>
          <p:cNvPr id="7" name="29 янв., 19.01​(2)">
            <a:hlinkClick r:id="" action="ppaction://media"/>
            <a:extLst>
              <a:ext uri="{FF2B5EF4-FFF2-40B4-BE49-F238E27FC236}">
                <a16:creationId xmlns:a16="http://schemas.microsoft.com/office/drawing/2014/main" id="{E7051062-381C-92E7-0C89-F84081FB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0629" y="5162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16.Что Кузька спрятал в ящике для игрушек девочки?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4"/>
            <a:ext cx="3065705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лапти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4984" y="2437334"/>
            <a:ext cx="17572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сундук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книгу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DB85D2-5BE6-4F76-1A54-E414D1719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647" y="5176354"/>
            <a:ext cx="1121761" cy="920576"/>
          </a:xfrm>
          <a:prstGeom prst="rect">
            <a:avLst/>
          </a:prstGeom>
        </p:spPr>
      </p:pic>
      <p:pic>
        <p:nvPicPr>
          <p:cNvPr id="7" name="29 янв., 19.01​(3)">
            <a:hlinkClick r:id="" action="ppaction://media"/>
            <a:extLst>
              <a:ext uri="{FF2B5EF4-FFF2-40B4-BE49-F238E27FC236}">
                <a16:creationId xmlns:a16="http://schemas.microsoft.com/office/drawing/2014/main" id="{95359201-B1C0-8752-97AB-A23BDF8F7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8964" y="5331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5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17.Где зимовал домовенок  Кузька?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07" y="4026793"/>
            <a:ext cx="3335628" cy="185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болоте с кикиморами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0873" y="2437334"/>
            <a:ext cx="23054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 </a:t>
            </a:r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Лёшика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4000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 Бабы - Яги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12C059-DD18-793C-9215-A0EF9C3D4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362" y="5352621"/>
            <a:ext cx="1121761" cy="920576"/>
          </a:xfrm>
          <a:prstGeom prst="rect">
            <a:avLst/>
          </a:prstGeom>
        </p:spPr>
      </p:pic>
      <p:pic>
        <p:nvPicPr>
          <p:cNvPr id="7" name="29 янв., 19.01​(4)">
            <a:hlinkClick r:id="" action="ppaction://media"/>
            <a:extLst>
              <a:ext uri="{FF2B5EF4-FFF2-40B4-BE49-F238E27FC236}">
                <a16:creationId xmlns:a16="http://schemas.microsoft.com/office/drawing/2014/main" id="{0E1A1F3D-EA6B-8A0D-233B-A80EB9DDB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0608" y="5508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1429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18.Почему Кузьке было скучно в доме </a:t>
            </a: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Бабы - Яги?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339571" y="4506642"/>
            <a:ext cx="3480716" cy="2188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8" y="1980264"/>
            <a:ext cx="4700788" cy="231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99" y="3882341"/>
            <a:ext cx="2562896" cy="184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 было работы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2447" y="2063846"/>
            <a:ext cx="45785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Баба – Яга </a:t>
            </a:r>
          </a:p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 разрешала</a:t>
            </a:r>
          </a:p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ему играть с </a:t>
            </a:r>
          </a:p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друзьями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5388" y="4513781"/>
            <a:ext cx="333578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</a:t>
            </a:r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ельзя </a:t>
            </a:r>
          </a:p>
          <a:p>
            <a:pPr algn="ctr"/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было выходить на улицу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0D40D0-F400-99EC-A63B-1E73876E1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558" y="5140575"/>
            <a:ext cx="1121761" cy="920576"/>
          </a:xfrm>
          <a:prstGeom prst="rect">
            <a:avLst/>
          </a:prstGeom>
        </p:spPr>
      </p:pic>
      <p:pic>
        <p:nvPicPr>
          <p:cNvPr id="8" name="29 янв., 19.02​">
            <a:hlinkClick r:id="" action="ppaction://media"/>
            <a:extLst>
              <a:ext uri="{FF2B5EF4-FFF2-40B4-BE49-F238E27FC236}">
                <a16:creationId xmlns:a16="http://schemas.microsoft.com/office/drawing/2014/main" id="{E822AEAC-5491-AE28-59EC-39ABB3113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5638" y="5319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9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58097" y="563571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19.У кого был сундучок Кузьки, когда тот его потерял?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4"/>
            <a:ext cx="3065705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 кикимор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5771" y="2437334"/>
            <a:ext cx="30556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 Бабы - Яги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 Лешего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75C476-88C8-2F6C-C3A8-457F77615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647" y="5005716"/>
            <a:ext cx="1121761" cy="920576"/>
          </a:xfrm>
          <a:prstGeom prst="rect">
            <a:avLst/>
          </a:prstGeom>
        </p:spPr>
      </p:pic>
      <p:pic>
        <p:nvPicPr>
          <p:cNvPr id="8" name="29 янв., 19.02​(2)">
            <a:hlinkClick r:id="" action="ppaction://media"/>
            <a:extLst>
              <a:ext uri="{FF2B5EF4-FFF2-40B4-BE49-F238E27FC236}">
                <a16:creationId xmlns:a16="http://schemas.microsoft.com/office/drawing/2014/main" id="{C0C68253-1227-6B4E-1818-C26E0FEAD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8964" y="516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1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286233" y="334623"/>
            <a:ext cx="8627806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200" b="1" i="1" dirty="0">
                <a:latin typeface="Cambria"/>
                <a:ea typeface="Cambria"/>
                <a:cs typeface="Cambria"/>
                <a:sym typeface="Cambria"/>
              </a:rPr>
              <a:t>20.Кто вернул сундучок Кузьке?</a:t>
            </a:r>
            <a:endParaRPr dirty="0"/>
          </a:p>
        </p:txBody>
      </p:sp>
      <p:sp>
        <p:nvSpPr>
          <p:cNvPr id="3" name="Овал 2"/>
          <p:cNvSpPr/>
          <p:nvPr/>
        </p:nvSpPr>
        <p:spPr>
          <a:xfrm>
            <a:off x="566669" y="4026794"/>
            <a:ext cx="3206840" cy="132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50437"/>
            <a:ext cx="3052294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9" y="4026794"/>
            <a:ext cx="3065705" cy="11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1320" y="4242652"/>
            <a:ext cx="31816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лиса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4611" y="2437334"/>
            <a:ext cx="21579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водяной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69" y="4359385"/>
            <a:ext cx="3009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Леший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CB2514-A4CC-1F57-3BC1-D3E2D509A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557" y="5005716"/>
            <a:ext cx="1121761" cy="920576"/>
          </a:xfrm>
          <a:prstGeom prst="rect">
            <a:avLst/>
          </a:prstGeom>
        </p:spPr>
      </p:pic>
      <p:pic>
        <p:nvPicPr>
          <p:cNvPr id="10" name="29 янв., 19.02​(3)">
            <a:hlinkClick r:id="" action="ppaction://media"/>
            <a:extLst>
              <a:ext uri="{FF2B5EF4-FFF2-40B4-BE49-F238E27FC236}">
                <a16:creationId xmlns:a16="http://schemas.microsoft.com/office/drawing/2014/main" id="{E68261E3-6965-904E-0598-1E00B567F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5637" y="5176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8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"/>
          <p:cNvSpPr txBox="1">
            <a:spLocks noGrp="1"/>
          </p:cNvSpPr>
          <p:nvPr>
            <p:ph type="ctrTitle"/>
          </p:nvPr>
        </p:nvSpPr>
        <p:spPr>
          <a:xfrm>
            <a:off x="4693919" y="1445623"/>
            <a:ext cx="3492137" cy="74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br>
              <a:rPr lang="ru-RU" sz="2800" b="1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</a:br>
            <a:br>
              <a:rPr lang="ru-RU" sz="2800" b="1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</a:br>
            <a:br>
              <a:rPr lang="ru-RU" sz="2800" b="1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800" b="1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Герои сказочной повести ждут вас</a:t>
            </a:r>
            <a:br>
              <a:rPr lang="ru-RU" sz="2800" b="1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800" b="1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на страницах книги!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B66AB6-F032-B823-C1F3-C27E7D9C6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867" y="2473454"/>
            <a:ext cx="2421298" cy="3483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571170-C1E6-F907-ED8E-03F0E43DF5EF}"/>
              </a:ext>
            </a:extLst>
          </p:cNvPr>
          <p:cNvSpPr/>
          <p:nvPr/>
        </p:nvSpPr>
        <p:spPr>
          <a:xfrm>
            <a:off x="313509" y="2760615"/>
            <a:ext cx="41104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>
                <a:ln/>
                <a:solidFill>
                  <a:schemeClr val="accent3"/>
                </a:solidFill>
                <a:effectLst/>
              </a:rPr>
              <a:t>Молодцы!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D89F9B-7996-76D5-3BAE-D6409FAAB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056" y="5036307"/>
            <a:ext cx="1121761" cy="920576"/>
          </a:xfrm>
          <a:prstGeom prst="rect">
            <a:avLst/>
          </a:prstGeom>
        </p:spPr>
      </p:pic>
      <p:pic>
        <p:nvPicPr>
          <p:cNvPr id="5" name="29 янв., 19.03​">
            <a:hlinkClick r:id="" action="ppaction://media"/>
            <a:extLst>
              <a:ext uri="{FF2B5EF4-FFF2-40B4-BE49-F238E27FC236}">
                <a16:creationId xmlns:a16="http://schemas.microsoft.com/office/drawing/2014/main" id="{41D37CD8-C81D-FFF9-CB34-95E0DB617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8136" y="51917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124850" y="314775"/>
            <a:ext cx="8894299" cy="139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mbria"/>
              <a:buNone/>
            </a:pPr>
            <a:br>
              <a:rPr lang="ru-RU" sz="3000" b="1" i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3000" b="1" i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План беседы с детьми по знакомству </a:t>
            </a:r>
            <a:br>
              <a:rPr lang="ru-RU" sz="3000" b="1" i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3000" b="1" i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с литературным произведением </a:t>
            </a:r>
            <a:br>
              <a:rPr lang="ru-RU" sz="3000" b="1" i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3000" b="1" i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«Домовенок Кузька»»:</a:t>
            </a:r>
            <a:endParaRPr sz="3000" dirty="0">
              <a:solidFill>
                <a:srgbClr val="C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" name="Google Shape;108;p4"/>
          <p:cNvSpPr txBox="1">
            <a:spLocks noGrp="1"/>
          </p:cNvSpPr>
          <p:nvPr>
            <p:ph idx="1"/>
          </p:nvPr>
        </p:nvSpPr>
        <p:spPr>
          <a:xfrm>
            <a:off x="1071156" y="2212455"/>
            <a:ext cx="7341326" cy="356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1.Представление автора произведения – Татьяны Ивановны Александровой;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ru-RU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2.Знакомство с главными героями произведения –Домовенком  Кузькой, девочкой Наташей и другими героями  </a:t>
            </a:r>
            <a:br>
              <a:rPr lang="ru-RU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ru-RU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Бабой – Ягой, Водяным, Лешим, </a:t>
            </a:r>
            <a:r>
              <a:rPr lang="ru-RU" dirty="0" err="1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Лёшиком</a:t>
            </a:r>
            <a:r>
              <a:rPr lang="ru-RU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, Кикиморами);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ru-RU" dirty="0">
              <a:solidFill>
                <a:srgbClr val="C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3.Литературная викторина по сказочной повести «Домовенок Кузька»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ctrTitle"/>
          </p:nvPr>
        </p:nvSpPr>
        <p:spPr>
          <a:xfrm>
            <a:off x="247752" y="1564696"/>
            <a:ext cx="3912265" cy="3432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</a:pPr>
            <a:r>
              <a:rPr lang="ru-RU" sz="3600" b="1" i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Знакомство </a:t>
            </a:r>
            <a:br>
              <a:rPr lang="ru-RU" sz="3600" b="1" i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3600" b="1" i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со сказочной повестью</a:t>
            </a:r>
            <a:br>
              <a:rPr lang="ru-RU" sz="3600" b="1" i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36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«Домовёнок Кузька»</a:t>
            </a:r>
            <a:endParaRPr sz="2800" b="1" i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26" name="Picture 2" descr="C:\Users\Алексей\Desktop\фото кузька\облож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47" y="123990"/>
            <a:ext cx="4669028" cy="631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124850" y="208779"/>
            <a:ext cx="8894299" cy="7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mbria"/>
              <a:buNone/>
            </a:pPr>
            <a:br>
              <a:rPr lang="ru-RU" sz="3000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</a:br>
            <a:br>
              <a:rPr lang="ru-RU" sz="3000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30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Татьяна Ивановна Александрова (1929-1983)</a:t>
            </a:r>
            <a:endParaRPr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Алексей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31" y="1722516"/>
            <a:ext cx="3065920" cy="40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ей\Desktop\10153281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24" y="1355626"/>
            <a:ext cx="3893738" cy="49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64394" y="334468"/>
            <a:ext cx="9143999" cy="150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mbria"/>
              <a:buNone/>
            </a:pPr>
            <a:r>
              <a:rPr lang="ru-RU" sz="4000" b="1" dirty="0">
                <a:latin typeface="Cambria"/>
                <a:ea typeface="Cambria"/>
                <a:cs typeface="Cambria"/>
                <a:sym typeface="Cambria"/>
              </a:rPr>
              <a:t>Главные герои произведения </a:t>
            </a:r>
            <a:br>
              <a:rPr lang="ru-RU" b="1" dirty="0">
                <a:latin typeface="Cambria"/>
                <a:ea typeface="Cambria"/>
                <a:cs typeface="Cambria"/>
                <a:sym typeface="Cambria"/>
              </a:rPr>
            </a:br>
            <a:r>
              <a:rPr lang="ru-RU" sz="4200" b="1" i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«Домовенок Кузька»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Users\Алексей\Desktop\фото кузька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45" y="1835391"/>
            <a:ext cx="3868455" cy="4488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ксей\Desktop\фото кузька\баба яга крадет сунду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22" y="1874948"/>
            <a:ext cx="3678802" cy="4409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 txBox="1">
            <a:spLocks noGrp="1"/>
          </p:cNvSpPr>
          <p:nvPr>
            <p:ph type="title"/>
          </p:nvPr>
        </p:nvSpPr>
        <p:spPr>
          <a:xfrm>
            <a:off x="4572000" y="-115910"/>
            <a:ext cx="3657600" cy="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ru-RU" sz="2800" b="1" i="1" dirty="0"/>
              <a:t>Домовенок Кузька</a:t>
            </a:r>
            <a:endParaRPr sz="2800" b="1" i="1" dirty="0"/>
          </a:p>
        </p:txBody>
      </p:sp>
      <p:pic>
        <p:nvPicPr>
          <p:cNvPr id="1027" name="Picture 3" descr="C:\Users\Алексей\Desktop\фото кузька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77" y="2001027"/>
            <a:ext cx="3614454" cy="4353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ексей\Desktop\фото кузька\Встреча с бабой яго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8" y="625890"/>
            <a:ext cx="3738413" cy="4353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>
            <a:spLocks noGrp="1"/>
          </p:cNvSpPr>
          <p:nvPr>
            <p:ph type="title"/>
          </p:nvPr>
        </p:nvSpPr>
        <p:spPr>
          <a:xfrm>
            <a:off x="4185634" y="-141668"/>
            <a:ext cx="4404574" cy="931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ru-RU" sz="2400" b="1" i="1" dirty="0"/>
              <a:t>Девочка Наташа</a:t>
            </a:r>
            <a:endParaRPr sz="2400" b="1" i="1" dirty="0"/>
          </a:p>
        </p:txBody>
      </p:sp>
      <p:pic>
        <p:nvPicPr>
          <p:cNvPr id="2050" name="Picture 2" descr="C:\Users\Алексей\Desktop\фото кузька\домик кузьк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92" y="1823255"/>
            <a:ext cx="3741559" cy="4422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ксей\Desktop\фото кузька\игрушк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2" y="945406"/>
            <a:ext cx="3580527" cy="4168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326</TotalTime>
  <Words>683</Words>
  <Application>Microsoft Office PowerPoint</Application>
  <PresentationFormat>Экран (4:3)</PresentationFormat>
  <Paragraphs>146</Paragraphs>
  <Slides>38</Slides>
  <Notes>38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Cambria</vt:lpstr>
      <vt:lpstr>Century Gothic</vt:lpstr>
      <vt:lpstr>Wingdings</vt:lpstr>
      <vt:lpstr>Wingdings 2</vt:lpstr>
      <vt:lpstr>Остин</vt:lpstr>
      <vt:lpstr>Иллюстрированное пособие для педагогов по ознакомлению старших дошкольников с литературным произведением  Татьяны Александровой «Домовенок Кузька»</vt:lpstr>
      <vt:lpstr>Цель проекта:</vt:lpstr>
      <vt:lpstr>Цель занятия:</vt:lpstr>
      <vt:lpstr> План беседы с детьми по знакомству  с литературным произведением  «Домовенок Кузька»»:</vt:lpstr>
      <vt:lpstr>Знакомство  со сказочной повестью «Домовёнок Кузька»</vt:lpstr>
      <vt:lpstr>  Татьяна Ивановна Александрова (1929-1983)</vt:lpstr>
      <vt:lpstr>Главные герои произведения  «Домовенок Кузька»</vt:lpstr>
      <vt:lpstr>Домовенок Кузька</vt:lpstr>
      <vt:lpstr>Девочка Наташа</vt:lpstr>
      <vt:lpstr>Презентация PowerPoint</vt:lpstr>
      <vt:lpstr>Другие герои сказочной повести </vt:lpstr>
      <vt:lpstr>Презентация PowerPoint</vt:lpstr>
      <vt:lpstr>Презентация PowerPoint</vt:lpstr>
      <vt:lpstr>Презентация PowerPoint</vt:lpstr>
      <vt:lpstr>Баба Яга</vt:lpstr>
      <vt:lpstr>Баба Яга</vt:lpstr>
      <vt:lpstr>Что такое литературная викторина?</vt:lpstr>
      <vt:lpstr>  1.Сколько лет было Кузьке?</vt:lpstr>
      <vt:lpstr>  2.Какого цвета у Кузьки были волосы?</vt:lpstr>
      <vt:lpstr> 3.Какое лицо было у Кузьки?</vt:lpstr>
      <vt:lpstr> 4.Какие отличительные черты были в разговорной речи у Кузьки?</vt:lpstr>
      <vt:lpstr> 5.Какой по характеру был Кузя?</vt:lpstr>
      <vt:lpstr> 6.Какого цвета была рубашка у Кузьки?</vt:lpstr>
      <vt:lpstr> 7.Из чего были сделаны лапти Кузьки?</vt:lpstr>
      <vt:lpstr> 8.Почему Кузька был грязным и взъерошенным?</vt:lpstr>
      <vt:lpstr> 9.Какое имя было у девочки?</vt:lpstr>
      <vt:lpstr> 10.Сколько лет было девочке?</vt:lpstr>
      <vt:lpstr> 11.Где девочка Наташа нашла Кузьку?</vt:lpstr>
      <vt:lpstr> 12.Где Кузя выбрал место для жилья в комнате девочки?</vt:lpstr>
      <vt:lpstr> 13.Сколько лет было девочке?</vt:lpstr>
      <vt:lpstr> 14.Что умел делать сундук Кузьки?</vt:lpstr>
      <vt:lpstr> 15.Почему Кузька оказался в лесу?</vt:lpstr>
      <vt:lpstr> 16.Что Кузька спрятал в ящике для игрушек девочки?</vt:lpstr>
      <vt:lpstr> 17.Где зимовал домовенок  Кузька?</vt:lpstr>
      <vt:lpstr> 18.Почему Кузьке было скучно в доме  Бабы - Яги?</vt:lpstr>
      <vt:lpstr> 19.У кого был сундучок Кузьки, когда тот его потерял?</vt:lpstr>
      <vt:lpstr> 20.Кто вернул сундучок Кузьке?</vt:lpstr>
      <vt:lpstr>   Герои сказочной повести ждут вас на страницах книги!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Иллюстрированное пособие для педагогов по ознакомлению старших дошкольников с литературным произведением  Александра Волкова «Волшебник  Изумрудного города»</dc:title>
  <dc:creator>Знаенко Екатерина Павловна</dc:creator>
  <cp:lastModifiedBy>Полина Лактионова</cp:lastModifiedBy>
  <cp:revision>25</cp:revision>
  <dcterms:created xsi:type="dcterms:W3CDTF">2022-02-19T14:09:16Z</dcterms:created>
  <dcterms:modified xsi:type="dcterms:W3CDTF">2023-12-10T16:28:20Z</dcterms:modified>
</cp:coreProperties>
</file>